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1" r:id="rId2"/>
    <p:sldId id="273" r:id="rId3"/>
    <p:sldId id="277" r:id="rId4"/>
    <p:sldId id="275" r:id="rId5"/>
    <p:sldId id="259" r:id="rId6"/>
    <p:sldId id="260" r:id="rId7"/>
    <p:sldId id="262" r:id="rId8"/>
    <p:sldId id="265" r:id="rId9"/>
    <p:sldId id="266" r:id="rId10"/>
    <p:sldId id="276" r:id="rId11"/>
    <p:sldId id="268" r:id="rId12"/>
    <p:sldId id="27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69E6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03" autoAdjust="0"/>
    <p:restoredTop sz="94660"/>
  </p:normalViewPr>
  <p:slideViewPr>
    <p:cSldViewPr>
      <p:cViewPr>
        <p:scale>
          <a:sx n="100" d="100"/>
          <a:sy n="100" d="100"/>
        </p:scale>
        <p:origin x="-7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05068-F4DE-4A01-A265-4E48CFE1072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A38CC-D871-4593-95CB-33921FDC25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4755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A38CC-D871-4593-95CB-33921FDC25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182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4EBD69-0511-4415-A245-C76D58F7E7C0}" type="datetimeFigureOut">
              <a:rPr lang="en-US" smtClean="0"/>
              <a:pPr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16AE670-7580-4845-BE7F-FCE02F3381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LB" dirty="0" smtClean="0"/>
              <a:t>المديرية العامة للشؤون العقارية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15816" y="4653136"/>
            <a:ext cx="16946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2400" dirty="0" smtClean="0">
                <a:solidFill>
                  <a:schemeClr val="bg1"/>
                </a:solidFill>
                <a:cs typeface="+mj-cs"/>
              </a:rPr>
              <a:t>طريق الإصلاح</a:t>
            </a:r>
            <a:endParaRPr lang="ar-LB" sz="2400" dirty="0">
              <a:solidFill>
                <a:schemeClr val="bg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LB" dirty="0"/>
              <a:t>الإجراءات المتخذة حالياً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ar-LB" dirty="0" smtClean="0">
                <a:solidFill>
                  <a:schemeClr val="tx1"/>
                </a:solidFill>
                <a:cs typeface="+mj-cs"/>
              </a:rPr>
              <a:t>تقارير وإحصاءات جديدة تساعد على مراقبة الأعمال:</a:t>
            </a:r>
          </a:p>
          <a:p>
            <a:pPr algn="r" rtl="1"/>
            <a:endParaRPr lang="ar-LB" dirty="0" smtClean="0">
              <a:solidFill>
                <a:schemeClr val="tx1"/>
              </a:solidFill>
              <a:cs typeface="+mj-cs"/>
            </a:endParaRPr>
          </a:p>
          <a:p>
            <a:pPr lvl="6" algn="r" rtl="1"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ar-LB" sz="2100" dirty="0" smtClean="0">
                <a:cs typeface="+mj-cs"/>
              </a:rPr>
              <a:t>ربط عقود البيع بعقود التأمين</a:t>
            </a:r>
          </a:p>
          <a:p>
            <a:pPr lvl="6" algn="r" rtl="1"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ar-LB" sz="2100" dirty="0" smtClean="0">
                <a:cs typeface="+mj-cs"/>
              </a:rPr>
              <a:t>عدد القيود المسجلة حسب الساعة وموظف التسجيل</a:t>
            </a:r>
          </a:p>
          <a:p>
            <a:pPr lvl="6" algn="r" rtl="1"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ar-LB" sz="2100" dirty="0" smtClean="0">
                <a:cs typeface="+mj-cs"/>
              </a:rPr>
              <a:t>الزيادات الملحقة بالثمن الأولي</a:t>
            </a:r>
          </a:p>
          <a:p>
            <a:pPr lvl="6" algn="r" rtl="1"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ar-LB" sz="2100" dirty="0" smtClean="0">
                <a:cs typeface="+mj-cs"/>
              </a:rPr>
              <a:t>عمليات التأمين والبيع على الأقسام المجاورة</a:t>
            </a:r>
          </a:p>
          <a:p>
            <a:pPr lvl="6" algn="r" rtl="1"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ar-LB" sz="2100" dirty="0" smtClean="0">
                <a:cs typeface="+mj-cs"/>
              </a:rPr>
              <a:t>أسعار العقارات المجاورة</a:t>
            </a:r>
          </a:p>
          <a:p>
            <a:pPr lvl="6" algn="r" rtl="1">
              <a:spcAft>
                <a:spcPts val="12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</a:pPr>
            <a:r>
              <a:rPr lang="ar-LB" sz="2100" dirty="0" smtClean="0">
                <a:cs typeface="+mj-cs"/>
              </a:rPr>
              <a:t>مدة تنفيذ المعاملات</a:t>
            </a:r>
          </a:p>
          <a:p>
            <a:pPr algn="r" rtl="1"/>
            <a:endParaRPr lang="ar-LB" dirty="0" smtClean="0">
              <a:solidFill>
                <a:schemeClr val="tx1"/>
              </a:solidFill>
              <a:cs typeface="+mj-cs"/>
            </a:endParaRPr>
          </a:p>
          <a:p>
            <a:pPr algn="r" rtl="1">
              <a:spcAft>
                <a:spcPts val="12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إستكمال ربط نظام السجل العقاري الممكنن بنظام المساحة الممكنن</a:t>
            </a:r>
          </a:p>
          <a:p>
            <a:pPr algn="r" rtl="1">
              <a:spcAft>
                <a:spcPts val="12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الإطلاع المباشر على القيم التأجيرية المعطاة</a:t>
            </a:r>
          </a:p>
          <a:p>
            <a:pPr algn="r" rtl="1">
              <a:spcAft>
                <a:spcPts val="12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وضع </a:t>
            </a:r>
            <a:r>
              <a:rPr lang="ar-LB" dirty="0">
                <a:solidFill>
                  <a:schemeClr val="tx1"/>
                </a:solidFill>
                <a:cs typeface="+mj-cs"/>
              </a:rPr>
              <a:t>نظام جديد لضبط ساعات الدوام الرسمي للموظفين والعاملين</a:t>
            </a:r>
          </a:p>
          <a:p>
            <a:pPr algn="r" rtl="1"/>
            <a:endParaRPr lang="ar-LB" dirty="0" smtClean="0">
              <a:cs typeface="+mj-cs"/>
            </a:endParaRPr>
          </a:p>
          <a:p>
            <a:pPr algn="r" rtl="1">
              <a:buNone/>
            </a:pPr>
            <a:endParaRPr lang="ar-LB" dirty="0" smtClean="0">
              <a:cs typeface="+mj-cs"/>
            </a:endParaRPr>
          </a:p>
          <a:p>
            <a:pPr algn="r" rtl="1"/>
            <a:endParaRPr lang="ar-LB" dirty="0" smtClean="0">
              <a:cs typeface="+mj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LB" dirty="0"/>
              <a:t>إجراءات في طور </a:t>
            </a:r>
            <a:r>
              <a:rPr lang="ar-LB" dirty="0" smtClean="0"/>
              <a:t>التنفيذ والتحضير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040560"/>
          </a:xfrm>
        </p:spPr>
        <p:txBody>
          <a:bodyPr>
            <a:noAutofit/>
          </a:bodyPr>
          <a:lstStyle/>
          <a:p>
            <a:pPr algn="r" rtl="1"/>
            <a:endParaRPr lang="ar-LB" sz="1400" dirty="0" smtClean="0">
              <a:cs typeface="+mj-cs"/>
            </a:endParaRPr>
          </a:p>
          <a:p>
            <a:pPr algn="r" rtl="1">
              <a:spcAft>
                <a:spcPts val="1200"/>
              </a:spcAft>
              <a:buNone/>
            </a:pPr>
            <a:r>
              <a:rPr lang="ar-LB" sz="2800" u="sng" dirty="0" smtClean="0">
                <a:cs typeface="+mj-cs"/>
              </a:rPr>
              <a:t>الخطة الخمسية 2013-2017</a:t>
            </a:r>
          </a:p>
          <a:p>
            <a:pPr lvl="2" algn="r" rtl="1">
              <a:spcAft>
                <a:spcPts val="6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إعادة هندسة الإجراءات وتبسيطها بما فيها معاملات الرسم على التركات التي تتداخل فيها صلاحيات العقارية والمالية العامة </a:t>
            </a:r>
          </a:p>
          <a:p>
            <a:pPr lvl="2" algn="r" rtl="1">
              <a:spcAft>
                <a:spcPts val="6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إدخال آليات للمساءلة والرقابة</a:t>
            </a:r>
          </a:p>
          <a:p>
            <a:pPr lvl="2" algn="r" rtl="1">
              <a:spcAft>
                <a:spcPts val="6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رصد الإعتمادات المطلوبة لإستكمال تجهيزات المكننة</a:t>
            </a:r>
          </a:p>
          <a:p>
            <a:pPr lvl="2" algn="r" rtl="1">
              <a:spcAft>
                <a:spcPts val="6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التعاون مع الجهات الدولية المانحة لإستكمال التطوير</a:t>
            </a:r>
          </a:p>
          <a:p>
            <a:pPr lvl="2" algn="r" rtl="1">
              <a:spcAft>
                <a:spcPts val="6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التنسيق مع وزارة العدل من أجل مكننة المحاكم العقارية </a:t>
            </a:r>
          </a:p>
          <a:p>
            <a:pPr lvl="2" algn="r" rtl="1">
              <a:spcAft>
                <a:spcPts val="6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وضع نظام معلوماتي لإدارة أملاك الدولة الخصوصية</a:t>
            </a:r>
          </a:p>
          <a:p>
            <a:pPr lvl="2" algn="r" rtl="1">
              <a:spcAft>
                <a:spcPts val="6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توحيد التخمينات بين العقارية والمالية العامة والبلديات</a:t>
            </a:r>
          </a:p>
          <a:p>
            <a:pPr lvl="2" algn="r" rtl="1">
              <a:spcAft>
                <a:spcPts val="600"/>
              </a:spcAft>
            </a:pPr>
            <a:r>
              <a:rPr lang="ar-LB" dirty="0" smtClean="0">
                <a:solidFill>
                  <a:schemeClr val="tx1"/>
                </a:solidFill>
                <a:cs typeface="+mj-cs"/>
              </a:rPr>
              <a:t>التعاون مع مديرية المالية العامة لتنظيف الصحائف وإعطاء جميع المالكين أرقام ضريبية</a:t>
            </a:r>
          </a:p>
          <a:p>
            <a:pPr lvl="2" algn="r" rtl="1">
              <a:spcAft>
                <a:spcPts val="600"/>
              </a:spcAft>
            </a:pPr>
            <a:endParaRPr lang="ar-LB" sz="1400" dirty="0" smtClean="0">
              <a:cs typeface="+mj-cs"/>
            </a:endParaRPr>
          </a:p>
          <a:p>
            <a:pPr algn="r" rtl="1"/>
            <a:endParaRPr lang="ar-LB" sz="1400" dirty="0" smtClean="0">
              <a:cs typeface="+mj-cs"/>
            </a:endParaRPr>
          </a:p>
          <a:p>
            <a:pPr algn="r" rtl="1"/>
            <a:endParaRPr lang="ar-LB" sz="1400" dirty="0" smtClean="0">
              <a:cs typeface="+mj-cs"/>
            </a:endParaRPr>
          </a:p>
          <a:p>
            <a:pPr algn="r" rtl="1"/>
            <a:endParaRPr lang="en-US" sz="14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23528" y="2594620"/>
            <a:ext cx="3384376" cy="3303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7" name="Rounded Rectangle 6"/>
          <p:cNvSpPr/>
          <p:nvPr/>
        </p:nvSpPr>
        <p:spPr>
          <a:xfrm>
            <a:off x="323528" y="3299842"/>
            <a:ext cx="3384376" cy="3303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8" name="Rounded Rectangle 7"/>
          <p:cNvSpPr/>
          <p:nvPr/>
        </p:nvSpPr>
        <p:spPr>
          <a:xfrm>
            <a:off x="323528" y="2939802"/>
            <a:ext cx="3384376" cy="3303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9" name="Rounded Rectangle 8"/>
          <p:cNvSpPr/>
          <p:nvPr/>
        </p:nvSpPr>
        <p:spPr>
          <a:xfrm>
            <a:off x="323528" y="4005064"/>
            <a:ext cx="3384376" cy="3303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10" name="Rounded Rectangle 9"/>
          <p:cNvSpPr/>
          <p:nvPr/>
        </p:nvSpPr>
        <p:spPr>
          <a:xfrm>
            <a:off x="323528" y="3645024"/>
            <a:ext cx="3384376" cy="3303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11" name="Rounded Rectangle 10"/>
          <p:cNvSpPr/>
          <p:nvPr/>
        </p:nvSpPr>
        <p:spPr>
          <a:xfrm>
            <a:off x="323528" y="4710286"/>
            <a:ext cx="3384376" cy="3303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12" name="Rounded Rectangle 11"/>
          <p:cNvSpPr/>
          <p:nvPr/>
        </p:nvSpPr>
        <p:spPr>
          <a:xfrm>
            <a:off x="323528" y="4350246"/>
            <a:ext cx="3384376" cy="3303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14" name="Rounded Rectangle 13"/>
          <p:cNvSpPr/>
          <p:nvPr/>
        </p:nvSpPr>
        <p:spPr>
          <a:xfrm>
            <a:off x="323528" y="5055468"/>
            <a:ext cx="3384376" cy="53377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5" name="Rounded Rectangle 4"/>
          <p:cNvSpPr/>
          <p:nvPr/>
        </p:nvSpPr>
        <p:spPr>
          <a:xfrm>
            <a:off x="323528" y="2234580"/>
            <a:ext cx="3384376" cy="3303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dirty="0" smtClean="0"/>
              <a:t>إجراءات في طور التنفيذ والتحضير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95632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LB" sz="2800" u="sng" dirty="0" smtClean="0">
                <a:cs typeface="+mj-cs"/>
              </a:rPr>
              <a:t>الخطة الخمسية 2013-2017</a:t>
            </a:r>
          </a:p>
          <a:p>
            <a:pPr lvl="2" algn="r" rtl="1">
              <a:spcAft>
                <a:spcPts val="600"/>
              </a:spcAft>
            </a:pPr>
            <a:r>
              <a:rPr lang="ar-LB" sz="1600" dirty="0" smtClean="0">
                <a:solidFill>
                  <a:schemeClr val="tx1"/>
                </a:solidFill>
              </a:rPr>
              <a:t>وضع دراسات لتنفيذ مشاريع مستقبلية تتضمن:</a:t>
            </a:r>
            <a:endParaRPr lang="ar-LB" sz="1100" dirty="0" smtClean="0"/>
          </a:p>
          <a:p>
            <a:pPr algn="r" rtl="1"/>
            <a:endParaRPr lang="ar-LB" sz="1200" dirty="0" smtClean="0"/>
          </a:p>
          <a:p>
            <a:pPr algn="r" rtl="1"/>
            <a:endParaRPr lang="ar-LB" sz="1200" dirty="0" smtClean="0"/>
          </a:p>
          <a:p>
            <a:pPr algn="r" rtl="1"/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0" y="2276872"/>
            <a:ext cx="73803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43350" lvl="8" indent="-285750" algn="r" rt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تأهيل البنى التحتية للمكننة</a:t>
            </a:r>
          </a:p>
          <a:p>
            <a:pPr marL="3943350" lvl="8" indent="-285750" algn="r" rt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الحماية من الكوارث</a:t>
            </a:r>
          </a:p>
          <a:p>
            <a:pPr marL="3943350" lvl="8" indent="-285750" algn="r" rt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وضع نظام لأرشفة البريد والمستودعات</a:t>
            </a:r>
          </a:p>
          <a:p>
            <a:pPr marL="3943350" lvl="8" indent="-285750" algn="r" rt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تقديم خدمات عبر الهواتف الخليوية</a:t>
            </a:r>
          </a:p>
          <a:p>
            <a:pPr marL="3943350" lvl="8" indent="-285750" algn="r" rt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الإطلاع على الصحيفة العقارية عن بعد</a:t>
            </a:r>
          </a:p>
          <a:p>
            <a:pPr marL="3943350" lvl="8" indent="-285750" algn="r" rt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خط ساخن للمديرية العامة للشؤون العقارية</a:t>
            </a:r>
          </a:p>
          <a:p>
            <a:pPr marL="3943350" lvl="8" indent="-285750" algn="r" rt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وضع نظام أمان على سندات التمليك</a:t>
            </a:r>
          </a:p>
          <a:p>
            <a:pPr marL="3943350" lvl="8" indent="-285750" algn="r" rtl="1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إستكمال مكننة خرائط المناطق المتبقية</a:t>
            </a:r>
          </a:p>
          <a:p>
            <a:pPr marL="3943350" lvl="8" indent="-285750" algn="r" rtl="1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ربط أرقام العقارات مع مواقعها للإستفادة من أسعار العقارات المجاورة ومحتوياتها</a:t>
            </a:r>
            <a:r>
              <a:rPr lang="en-US" sz="13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300" dirty="0" smtClean="0">
                <a:solidFill>
                  <a:schemeClr val="accent6">
                    <a:lumMod val="50000"/>
                  </a:schemeClr>
                </a:solidFill>
              </a:rPr>
              <a:t>GIS</a:t>
            </a:r>
            <a:r>
              <a:rPr lang="ar-LB" sz="13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ounded Rectangle 5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67744" y="2708920"/>
            <a:ext cx="4590256" cy="1152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ar-LB" sz="800" dirty="0" smtClean="0"/>
          </a:p>
          <a:p>
            <a:pPr algn="ctr" rtl="1">
              <a:buNone/>
            </a:pPr>
            <a:r>
              <a:rPr lang="ar-LB" sz="6000" dirty="0" smtClean="0"/>
              <a:t>شكراً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95536" y="5877272"/>
            <a:ext cx="1296144" cy="86409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3" y="548680"/>
            <a:ext cx="8229600" cy="792088"/>
          </a:xfrm>
          <a:noFill/>
        </p:spPr>
        <p:txBody>
          <a:bodyPr/>
          <a:lstStyle/>
          <a:p>
            <a:pPr algn="ctr" rtl="1"/>
            <a:r>
              <a:rPr lang="ar-LB" dirty="0" smtClean="0"/>
              <a:t>العقارية قبل 1998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309" y="3284984"/>
            <a:ext cx="8229600" cy="2088232"/>
          </a:xfrm>
        </p:spPr>
        <p:txBody>
          <a:bodyPr>
            <a:noAutofit/>
          </a:bodyPr>
          <a:lstStyle/>
          <a:p>
            <a:pPr lvl="4" algn="r" rtl="1">
              <a:buClr>
                <a:schemeClr val="bg2">
                  <a:lumMod val="50000"/>
                </a:schemeClr>
              </a:buClr>
            </a:pPr>
            <a:r>
              <a:rPr lang="ar-LB" sz="1800" dirty="0" smtClean="0">
                <a:cs typeface="+mj-cs"/>
              </a:rPr>
              <a:t>صحائف عقارية وخرائط ورقية قديمة </a:t>
            </a:r>
          </a:p>
          <a:p>
            <a:pPr lvl="4" algn="r" rtl="1">
              <a:buClr>
                <a:schemeClr val="bg2">
                  <a:lumMod val="50000"/>
                </a:schemeClr>
              </a:buClr>
            </a:pPr>
            <a:r>
              <a:rPr lang="ar-LB" sz="1800" dirty="0" smtClean="0">
                <a:cs typeface="+mj-cs"/>
              </a:rPr>
              <a:t>أخطاء ومعلومات مبعثرة ناتجة عن التسجيل اليدوي غير المرمز والوصفي</a:t>
            </a:r>
          </a:p>
          <a:p>
            <a:pPr lvl="4" algn="r" rtl="1">
              <a:buClr>
                <a:schemeClr val="bg2">
                  <a:lumMod val="50000"/>
                </a:schemeClr>
              </a:buClr>
            </a:pPr>
            <a:r>
              <a:rPr lang="ar-LB" sz="1800" dirty="0" smtClean="0">
                <a:cs typeface="+mj-cs"/>
              </a:rPr>
              <a:t>إستحالة إستخراج معلومات</a:t>
            </a:r>
          </a:p>
          <a:p>
            <a:pPr lvl="4" algn="r" rtl="1">
              <a:buClr>
                <a:schemeClr val="bg2">
                  <a:lumMod val="50000"/>
                </a:schemeClr>
              </a:buClr>
            </a:pPr>
            <a:r>
              <a:rPr lang="ar-LB" sz="1800" dirty="0" smtClean="0">
                <a:cs typeface="+mj-cs"/>
              </a:rPr>
              <a:t>مدة طويلة جداً لتنفيذ المعاملات واحتساب الرسوم</a:t>
            </a:r>
          </a:p>
          <a:p>
            <a:pPr lvl="4" algn="r" rtl="1">
              <a:buClr>
                <a:schemeClr val="bg2">
                  <a:lumMod val="50000"/>
                </a:schemeClr>
              </a:buClr>
            </a:pPr>
            <a:r>
              <a:rPr lang="ar-LB" sz="1800" dirty="0" smtClean="0">
                <a:cs typeface="+mj-cs"/>
              </a:rPr>
              <a:t>أخطاء كبيرة في إفادات الملكية ونفي الملكية ناتجة عن التسجيل اليدوي</a:t>
            </a:r>
          </a:p>
          <a:p>
            <a:pPr lvl="2" algn="r" rtl="1">
              <a:buFont typeface="Wingdings" pitchFamily="2" charset="2"/>
              <a:buChar char="Ø"/>
            </a:pPr>
            <a:endParaRPr lang="ar-LB" dirty="0" smtClean="0">
              <a:cs typeface="+mj-cs"/>
            </a:endParaRPr>
          </a:p>
          <a:p>
            <a:pPr lvl="1" algn="r" rtl="1">
              <a:buNone/>
            </a:pPr>
            <a:endParaRPr lang="en-US" sz="3600" dirty="0" smtClean="0">
              <a:cs typeface="+mj-cs"/>
            </a:endParaRPr>
          </a:p>
          <a:p>
            <a:pPr lvl="1" algn="r" rtl="1">
              <a:buNone/>
            </a:pPr>
            <a:endParaRPr lang="en-US" sz="3600" dirty="0" smtClean="0">
              <a:cs typeface="+mj-cs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611560" y="4653136"/>
            <a:ext cx="936104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946" y="6165304"/>
            <a:ext cx="139974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LB" b="1" dirty="0" smtClean="0">
                <a:solidFill>
                  <a:srgbClr val="FF0000"/>
                </a:solidFill>
                <a:cs typeface="+mj-cs"/>
              </a:rPr>
              <a:t>نسبة فساد عالية</a:t>
            </a:r>
            <a:endParaRPr lang="ar-LB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3848" y="1556792"/>
            <a:ext cx="64807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 rtl="1">
              <a:buFont typeface="Wingdings" pitchFamily="2" charset="2"/>
              <a:buChar char="Ø"/>
            </a:pPr>
            <a:r>
              <a:rPr lang="ar-LB" sz="2000" b="1" u="sng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على المستوى التنظيمي والوظيفي</a:t>
            </a:r>
          </a:p>
        </p:txBody>
      </p:sp>
      <p:sp>
        <p:nvSpPr>
          <p:cNvPr id="8" name="Rectangle 7"/>
          <p:cNvSpPr/>
          <p:nvPr/>
        </p:nvSpPr>
        <p:spPr>
          <a:xfrm>
            <a:off x="2627784" y="2884874"/>
            <a:ext cx="7092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 rtl="1">
              <a:buFont typeface="Wingdings" pitchFamily="2" charset="2"/>
              <a:buChar char="Ø"/>
            </a:pPr>
            <a:r>
              <a:rPr lang="ar-LB" sz="2000" b="1" u="sng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على مستوى وجود اجراءات ممكننة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61865" y="5157192"/>
            <a:ext cx="60947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 rtl="1">
              <a:buFont typeface="Wingdings" pitchFamily="2" charset="2"/>
              <a:buChar char="Ø"/>
            </a:pPr>
            <a:r>
              <a:rPr lang="ar-LB" sz="2000" b="1" u="sng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على مستوى خدمة المواطنين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3648" y="1988840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>
                <a:solidFill>
                  <a:schemeClr val="tx2"/>
                </a:solidFill>
              </a:defRPr>
            </a:lvl1pPr>
            <a:lvl2pPr marL="640080" lvl="1" indent="-228600" algn="r" rtl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4000">
                <a:solidFill>
                  <a:schemeClr val="tx2"/>
                </a:solidFill>
              </a:defRPr>
            </a:lvl2pPr>
            <a:lvl3pPr lvl="2" indent="-228600" algn="r" rtl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2000">
                <a:solidFill>
                  <a:schemeClr val="tx2"/>
                </a:solidFill>
              </a:defRPr>
            </a:lvl3pPr>
            <a:lvl4pPr marL="1280160" indent="-2286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>
                <a:solidFill>
                  <a:schemeClr val="tx2"/>
                </a:solidFill>
              </a:defRPr>
            </a:lvl4pPr>
            <a:lvl5pPr marL="1554480" indent="-22860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baseline="0">
                <a:solidFill>
                  <a:schemeClr val="tx2"/>
                </a:solidFill>
              </a:defRPr>
            </a:lvl5pPr>
            <a:lvl6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6pPr>
            <a:lvl7pPr marL="2011680" indent="-18288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7pPr>
            <a:lvl8pPr marL="2194560" indent="-18288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8pPr>
            <a:lvl9pPr marL="2377440" indent="-18288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9pPr>
          </a:lstStyle>
          <a:p>
            <a:pPr lvl="2"/>
            <a:r>
              <a:rPr lang="en-US" sz="1800" dirty="0">
                <a:cs typeface="+mj-cs"/>
              </a:rPr>
              <a:t> </a:t>
            </a:r>
            <a:r>
              <a:rPr lang="ar-LB" sz="1800" dirty="0">
                <a:cs typeface="+mj-cs"/>
              </a:rPr>
              <a:t>مديرية الشؤون العقارية – لا وجود </a:t>
            </a:r>
            <a:r>
              <a:rPr lang="ar-LB" sz="1800" dirty="0" smtClean="0">
                <a:cs typeface="+mj-cs"/>
              </a:rPr>
              <a:t>للمكننة</a:t>
            </a:r>
          </a:p>
          <a:p>
            <a:pPr lvl="2"/>
            <a:r>
              <a:rPr lang="ar-LB" sz="1800" dirty="0" smtClean="0">
                <a:cs typeface="+mj-cs"/>
              </a:rPr>
              <a:t>نقص في أعداد الموظفين لا سيما القادرين على استخدام التقنيات الحديثة</a:t>
            </a:r>
            <a:endParaRPr lang="ar-LB" sz="1800" dirty="0"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62629" y="5589240"/>
            <a:ext cx="7293947" cy="13726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>
                <a:solidFill>
                  <a:schemeClr val="tx2"/>
                </a:solidFill>
              </a:defRPr>
            </a:lvl1pPr>
            <a:lvl2pPr marL="640080" lvl="1" indent="-228600" algn="r" rtl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4000">
                <a:solidFill>
                  <a:schemeClr val="tx2"/>
                </a:solidFill>
              </a:defRPr>
            </a:lvl2pPr>
            <a:lvl3pPr lvl="2" indent="-228600" algn="r" rtl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2000">
                <a:solidFill>
                  <a:schemeClr val="tx2"/>
                </a:solidFill>
              </a:defRPr>
            </a:lvl3pPr>
            <a:lvl4pPr marL="1280160" indent="-22860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>
                <a:solidFill>
                  <a:schemeClr val="tx2"/>
                </a:solidFill>
              </a:defRPr>
            </a:lvl4pPr>
            <a:lvl5pPr marL="1554480" indent="-22860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baseline="0">
                <a:solidFill>
                  <a:schemeClr val="tx2"/>
                </a:solidFill>
              </a:defRPr>
            </a:lvl5pPr>
            <a:lvl6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6pPr>
            <a:lvl7pPr marL="2011680" indent="-18288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7pPr>
            <a:lvl8pPr marL="2194560" indent="-182880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8pPr>
            <a:lvl9pPr marL="2377440" indent="-182880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</a:defRPr>
            </a:lvl9pPr>
          </a:lstStyle>
          <a:p>
            <a:pPr lvl="4" algn="r" rtl="1">
              <a:buClr>
                <a:schemeClr val="bg2">
                  <a:lumMod val="50000"/>
                </a:schemeClr>
              </a:buClr>
            </a:pPr>
            <a:r>
              <a:rPr lang="ar-LB" sz="1800" dirty="0" smtClean="0">
                <a:cs typeface="+mj-cs"/>
              </a:rPr>
              <a:t>أيام </a:t>
            </a:r>
            <a:r>
              <a:rPr lang="ar-LB" sz="1800" dirty="0">
                <a:cs typeface="+mj-cs"/>
              </a:rPr>
              <a:t>عدة لإعطاء إفادة عقارية</a:t>
            </a:r>
          </a:p>
          <a:p>
            <a:pPr lvl="4" algn="r" rtl="1">
              <a:buClr>
                <a:schemeClr val="bg2">
                  <a:lumMod val="50000"/>
                </a:schemeClr>
              </a:buClr>
            </a:pPr>
            <a:r>
              <a:rPr lang="ar-LB" sz="1800" dirty="0">
                <a:cs typeface="+mj-cs"/>
              </a:rPr>
              <a:t>أيام وأخطاء في احتساب الرسوم للمعاملات المعقدة</a:t>
            </a:r>
          </a:p>
          <a:p>
            <a:pPr lvl="4" algn="r" rtl="1">
              <a:buClr>
                <a:schemeClr val="bg2">
                  <a:lumMod val="50000"/>
                </a:schemeClr>
              </a:buClr>
            </a:pPr>
            <a:r>
              <a:rPr lang="ar-LB" sz="1800" dirty="0">
                <a:cs typeface="+mj-cs"/>
              </a:rPr>
              <a:t>إ</a:t>
            </a:r>
            <a:r>
              <a:rPr lang="ar-LB" sz="1800" dirty="0" smtClean="0">
                <a:cs typeface="+mj-cs"/>
              </a:rPr>
              <a:t>ستحالة </a:t>
            </a:r>
            <a:r>
              <a:rPr lang="ar-LB" sz="1800" dirty="0">
                <a:cs typeface="+mj-cs"/>
              </a:rPr>
              <a:t>متابعة سير المعاملة</a:t>
            </a:r>
          </a:p>
          <a:p>
            <a:pPr algn="r" rtl="1"/>
            <a:endParaRPr lang="ar-LB" sz="28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23528" y="1700808"/>
            <a:ext cx="1008112" cy="7920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3" name="Rectangle 2"/>
          <p:cNvSpPr/>
          <p:nvPr/>
        </p:nvSpPr>
        <p:spPr>
          <a:xfrm>
            <a:off x="827584" y="2880806"/>
            <a:ext cx="864096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 algn="r" rtl="1">
              <a:buFont typeface="Arial" panose="020B0604020202020204" pitchFamily="34" charset="0"/>
              <a:buChar char="•"/>
            </a:pPr>
            <a:endParaRPr lang="ar-LB" dirty="0" smtClean="0">
              <a:cs typeface="+mj-cs"/>
            </a:endParaRPr>
          </a:p>
          <a:p>
            <a:pPr lvl="2" indent="-285750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أنظمة معلوماتية ترتكز على قواعد بيانات موحدة ودقيقة</a:t>
            </a:r>
          </a:p>
          <a:p>
            <a:pPr lvl="2" indent="-285750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سرعة استخراج التقارير والإحصاءات التي تساعد الإدارة على اتخاذ القرارات اللازمة</a:t>
            </a:r>
          </a:p>
          <a:p>
            <a:pPr lvl="2" indent="-285750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تجديد الصحائف الورقية وتخزينها مع الخرائط الورقية الكترونياً</a:t>
            </a:r>
          </a:p>
          <a:p>
            <a:pPr lvl="2" indent="-285750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نظام نفي ملكية ممكنن يعتمد على معلومات ميومة صحيحة</a:t>
            </a:r>
          </a:p>
          <a:p>
            <a:pPr lvl="2" indent="-285750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احتساب آلي للرسوم وربطها الكترونياً بصناديق المالية للحد من التزوير</a:t>
            </a:r>
          </a:p>
          <a:p>
            <a:pPr lvl="2" indent="-285750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ربط المديرية العامة بمديرية المالية العامة: </a:t>
            </a:r>
          </a:p>
          <a:p>
            <a:pPr marL="3028950" lvl="6" indent="-285750" algn="r" rtl="1">
              <a:spcAft>
                <a:spcPts val="600"/>
              </a:spcAft>
            </a:pPr>
            <a:endParaRPr lang="en-US" sz="1400" dirty="0" smtClean="0">
              <a:cs typeface="+mj-cs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62880" y="548680"/>
            <a:ext cx="8229600" cy="792088"/>
          </a:xfrm>
          <a:noFill/>
        </p:spPr>
        <p:txBody>
          <a:bodyPr/>
          <a:lstStyle/>
          <a:p>
            <a:pPr rtl="1"/>
            <a:r>
              <a:rPr lang="ar-LB" dirty="0" smtClean="0"/>
              <a:t>العقارية ما بعد 1998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6381" y="1702549"/>
            <a:ext cx="945259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ar-LB" b="1" dirty="0" smtClean="0">
                <a:solidFill>
                  <a:srgbClr val="00B050"/>
                </a:solidFill>
                <a:cs typeface="+mj-cs"/>
              </a:rPr>
              <a:t>الحد </a:t>
            </a:r>
            <a:endParaRPr lang="en-US" b="1" dirty="0" smtClean="0">
              <a:solidFill>
                <a:srgbClr val="00B050"/>
              </a:solidFill>
              <a:cs typeface="+mj-cs"/>
            </a:endParaRPr>
          </a:p>
          <a:p>
            <a:r>
              <a:rPr lang="ar-LB" b="1" dirty="0" smtClean="0">
                <a:solidFill>
                  <a:srgbClr val="00B050"/>
                </a:solidFill>
                <a:cs typeface="+mj-cs"/>
              </a:rPr>
              <a:t>من الفساد</a:t>
            </a:r>
            <a:endParaRPr lang="ar-LB" b="1" dirty="0">
              <a:solidFill>
                <a:srgbClr val="00B05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95936" y="1556792"/>
            <a:ext cx="57606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 rtl="1">
              <a:buFont typeface="Wingdings" pitchFamily="2" charset="2"/>
              <a:buChar char="Ø"/>
            </a:pPr>
            <a:r>
              <a:rPr lang="ar-LB" sz="2000" b="1" u="sng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على المستوى التنظيمي </a:t>
            </a:r>
            <a:r>
              <a:rPr lang="ar-LB" sz="2000" b="1" u="sng" dirty="0">
                <a:solidFill>
                  <a:schemeClr val="tx2">
                    <a:lumMod val="75000"/>
                  </a:schemeClr>
                </a:solidFill>
                <a:cs typeface="+mj-cs"/>
              </a:rPr>
              <a:t>والوظيفي</a:t>
            </a:r>
          </a:p>
          <a:p>
            <a:pPr lvl="2" algn="r" rtl="1">
              <a:buFont typeface="Wingdings" pitchFamily="2" charset="2"/>
              <a:buChar char="Ø"/>
            </a:pPr>
            <a:endParaRPr lang="ar-LB" sz="2000" b="1" u="sng" dirty="0" smtClean="0">
              <a:solidFill>
                <a:schemeClr val="folHlink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79712" y="1971512"/>
            <a:ext cx="7743866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    إستحداث مديرية عامة للشؤون العقارية في وزارة المالية عام 2002 </a:t>
            </a:r>
          </a:p>
          <a:p>
            <a:pPr lvl="2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    إستحداث دائرة لشؤون المعلوماتية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2708920"/>
            <a:ext cx="92890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r" rtl="1">
              <a:buFont typeface="Wingdings" pitchFamily="2" charset="2"/>
              <a:buChar char="Ø"/>
            </a:pPr>
            <a:r>
              <a:rPr lang="ar-LB" sz="2000" b="1" u="sng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على مستوى وضع اجراءات ممكننة </a:t>
            </a:r>
            <a:r>
              <a:rPr lang="ar-LB" sz="1200" b="1" dirty="0" smtClean="0">
                <a:cs typeface="+mj-cs"/>
              </a:rPr>
              <a:t>(مشروع البنك الدولي مع شركتين كنديتين وشركة هولندية</a:t>
            </a:r>
            <a:r>
              <a:rPr lang="en-US" sz="1200" b="1" dirty="0" smtClean="0">
                <a:cs typeface="+mj-cs"/>
              </a:rPr>
              <a:t>(</a:t>
            </a:r>
            <a:endParaRPr lang="ar-LB" sz="1200" b="1" dirty="0" smtClean="0"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30136" y="5548762"/>
            <a:ext cx="36984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 algn="r" rtl="1">
              <a:buFont typeface="Wingdings" pitchFamily="2" charset="2"/>
              <a:buChar char="Ø"/>
            </a:pPr>
            <a:r>
              <a:rPr lang="ar-LB" sz="2000" b="1" u="sng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على مستوى خدمة المواطنين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355976" y="5974660"/>
            <a:ext cx="6228184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    سرعة تنفيذ المعاملات</a:t>
            </a:r>
          </a:p>
          <a:p>
            <a:pPr lvl="4" algn="r" rtl="1">
              <a:spcAft>
                <a:spcPts val="600"/>
              </a:spcAft>
              <a:buFont typeface="Arial" pitchFamily="34" charset="0"/>
              <a:buChar char="•"/>
            </a:pPr>
            <a:r>
              <a:rPr lang="ar-LB" dirty="0" smtClean="0">
                <a:solidFill>
                  <a:schemeClr val="tx2"/>
                </a:solidFill>
                <a:cs typeface="+mj-cs"/>
              </a:rPr>
              <a:t>    تتبع إلكتروني لسير المعاملات</a:t>
            </a:r>
            <a:endParaRPr lang="ar-LB" dirty="0">
              <a:solidFill>
                <a:schemeClr val="tx2"/>
              </a:solidFill>
              <a:cs typeface="+mj-cs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399254" y="436602"/>
            <a:ext cx="936104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752" y="4989076"/>
            <a:ext cx="538234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6" indent="-285750" algn="r" rtl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LB" sz="1400" dirty="0" smtClean="0">
                <a:cs typeface="+mj-cs"/>
              </a:rPr>
              <a:t>انتقال الملكيات العقارية </a:t>
            </a:r>
            <a:r>
              <a:rPr lang="ar-LB" sz="1400" smtClean="0">
                <a:cs typeface="+mj-cs"/>
              </a:rPr>
              <a:t>الكترونياً </a:t>
            </a:r>
            <a:r>
              <a:rPr lang="ar-LB" sz="1400" smtClean="0">
                <a:cs typeface="+mj-cs"/>
              </a:rPr>
              <a:t>الى</a:t>
            </a:r>
            <a:r>
              <a:rPr lang="ar-LB" sz="1400" smtClean="0">
                <a:cs typeface="+mj-cs"/>
              </a:rPr>
              <a:t> </a:t>
            </a:r>
            <a:r>
              <a:rPr lang="ar-LB" sz="1400" smtClean="0">
                <a:cs typeface="+mj-cs"/>
              </a:rPr>
              <a:t>دوائر</a:t>
            </a:r>
            <a:r>
              <a:rPr lang="ar-LB" sz="1400" smtClean="0">
                <a:cs typeface="+mj-cs"/>
              </a:rPr>
              <a:t> </a:t>
            </a:r>
            <a:r>
              <a:rPr lang="ar-LB" sz="1400" dirty="0" smtClean="0">
                <a:cs typeface="+mj-cs"/>
              </a:rPr>
              <a:t>الأملاك المبنية</a:t>
            </a:r>
          </a:p>
          <a:p>
            <a:pPr marL="0" lvl="6" indent="-285750" algn="r" rtl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r-LB" sz="1400" dirty="0" smtClean="0">
                <a:cs typeface="+mj-cs"/>
              </a:rPr>
              <a:t>الإطلاع على الصحيفة الرقمية والملكيات العقارية من جانب وحدات في وزارة المالية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051720" y="2954660"/>
            <a:ext cx="5472608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051720" y="3593207"/>
            <a:ext cx="5472608" cy="576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051720" y="4242420"/>
            <a:ext cx="5472608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 dirty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51720" y="4886300"/>
            <a:ext cx="5472608" cy="576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051720" y="5520655"/>
            <a:ext cx="5472608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51720" y="6193110"/>
            <a:ext cx="5472608" cy="576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51720" y="2310780"/>
            <a:ext cx="5472608" cy="576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051720" y="1676425"/>
            <a:ext cx="5472608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45357"/>
            <a:ext cx="8260672" cy="10394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ar-LB" dirty="0"/>
              <a:t>الوقائع والمعطيات الحالية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-612576" y="1412776"/>
            <a:ext cx="8229600" cy="5256584"/>
          </a:xfrm>
          <a:ln>
            <a:noFill/>
          </a:ln>
        </p:spPr>
        <p:txBody>
          <a:bodyPr>
            <a:noAutofit/>
          </a:bodyPr>
          <a:lstStyle/>
          <a:p>
            <a:pPr algn="r" rtl="1">
              <a:buNone/>
            </a:pPr>
            <a:endParaRPr lang="ar-LB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r>
              <a:rPr lang="ar-LB" sz="1800" dirty="0" smtClean="0">
                <a:solidFill>
                  <a:schemeClr val="bg1"/>
                </a:solidFill>
                <a:cs typeface="+mj-cs"/>
              </a:rPr>
              <a:t>ازدياد حجم ومخاطر الفساد نتيجة ضخامة قيم العقارات ورسوم التسجيل</a:t>
            </a:r>
          </a:p>
          <a:p>
            <a:pPr algn="r" rtl="1">
              <a:buNone/>
            </a:pPr>
            <a:endParaRPr lang="ar-LB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عدم وجود نظام تسعير محدد لتخمينات العقارات</a:t>
            </a:r>
          </a:p>
          <a:p>
            <a:pPr algn="r" rtl="1">
              <a:buNone/>
            </a:pPr>
            <a:endParaRPr lang="ar-LB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r>
              <a:rPr lang="ar-LB" sz="1800" dirty="0" smtClean="0">
                <a:solidFill>
                  <a:schemeClr val="bg1"/>
                </a:solidFill>
                <a:cs typeface="+mj-cs"/>
              </a:rPr>
              <a:t>غياب آلية شكوى فعالة ورقابة مستقلة</a:t>
            </a:r>
            <a:endParaRPr lang="en-US" sz="1800" dirty="0" smtClean="0">
              <a:solidFill>
                <a:schemeClr val="bg1"/>
              </a:solidFill>
              <a:cs typeface="+mj-cs"/>
            </a:endParaRPr>
          </a:p>
          <a:p>
            <a:pPr algn="r" rtl="1">
              <a:buNone/>
            </a:pPr>
            <a:endParaRPr lang="ar-LB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20% من العقارات تقريباً لا تزال غير محددة أو محررة</a:t>
            </a:r>
          </a:p>
          <a:p>
            <a:pPr algn="r" rtl="1">
              <a:buNone/>
            </a:pPr>
            <a:endParaRPr lang="ar-LB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r>
              <a:rPr lang="ar-LB" sz="1800" dirty="0" smtClean="0">
                <a:solidFill>
                  <a:schemeClr val="bg1"/>
                </a:solidFill>
                <a:cs typeface="+mj-cs"/>
              </a:rPr>
              <a:t>الإحتلال غير المشروع لأملاك</a:t>
            </a:r>
            <a:r>
              <a:rPr lang="en-US" sz="1800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LB" sz="1800" dirty="0" smtClean="0">
                <a:solidFill>
                  <a:schemeClr val="bg1"/>
                </a:solidFill>
                <a:cs typeface="+mj-cs"/>
              </a:rPr>
              <a:t>الدولة</a:t>
            </a:r>
            <a:r>
              <a:rPr lang="ar-LB" sz="1800" dirty="0" smtClean="0">
                <a:solidFill>
                  <a:schemeClr val="tx1"/>
                </a:solidFill>
                <a:cs typeface="+mj-cs"/>
              </a:rPr>
              <a:t/>
            </a:r>
            <a:br>
              <a:rPr lang="ar-LB" sz="1800" dirty="0" smtClean="0">
                <a:solidFill>
                  <a:schemeClr val="tx1"/>
                </a:solidFill>
                <a:cs typeface="+mj-cs"/>
              </a:rPr>
            </a:br>
            <a:endParaRPr lang="en-US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زيادة كبيرة في مخالفات البناء </a:t>
            </a:r>
            <a:br>
              <a:rPr lang="ar-LB" sz="1800" dirty="0" smtClean="0">
                <a:solidFill>
                  <a:schemeClr val="tx1"/>
                </a:solidFill>
                <a:cs typeface="+mj-cs"/>
              </a:rPr>
            </a:br>
            <a:endParaRPr lang="en-US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r>
              <a:rPr lang="ar-LB" sz="1800" dirty="0" smtClean="0">
                <a:solidFill>
                  <a:schemeClr val="bg1"/>
                </a:solidFill>
                <a:cs typeface="+mj-cs"/>
              </a:rPr>
              <a:t>وضع سياسي غير مستقر يؤدي الى عرقلة العمل</a:t>
            </a:r>
          </a:p>
          <a:p>
            <a:pPr algn="r" rtl="1">
              <a:buNone/>
            </a:pPr>
            <a:endParaRPr lang="ar-LB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عدم ملاحقة غير اللبنانيين فيما خص البناء خلال المدة المحددة قانوناً</a:t>
            </a:r>
            <a:endParaRPr lang="en-US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endParaRPr lang="ar-LB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endParaRPr lang="ar-LB" sz="1800" dirty="0" smtClean="0">
              <a:solidFill>
                <a:schemeClr val="tx1"/>
              </a:solidFill>
              <a:cs typeface="+mj-cs"/>
            </a:endParaRPr>
          </a:p>
          <a:p>
            <a:pPr algn="r" rtl="1">
              <a:buNone/>
            </a:pPr>
            <a:endParaRPr lang="en-US" sz="1800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580112" y="4437112"/>
            <a:ext cx="3312368" cy="7200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5" name="Rounded Rectangle 4"/>
          <p:cNvSpPr/>
          <p:nvPr/>
        </p:nvSpPr>
        <p:spPr>
          <a:xfrm>
            <a:off x="5508104" y="1844824"/>
            <a:ext cx="3312368" cy="7200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ar-LB" dirty="0"/>
              <a:t>الفساد الإداري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5933"/>
            <a:ext cx="8229600" cy="4929411"/>
          </a:xfrm>
          <a:noFill/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LB" sz="2000" dirty="0" smtClean="0"/>
              <a:t> </a:t>
            </a:r>
          </a:p>
          <a:p>
            <a:pPr marL="342900" lvl="1" indent="-342900" algn="r" rtl="1">
              <a:buNone/>
            </a:pPr>
            <a:r>
              <a:rPr lang="ar-LB" sz="24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عرض رشاوى للقيام بما يلي: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+mj-cs"/>
            </a:endParaRPr>
          </a:p>
          <a:p>
            <a:pPr marL="342900" lvl="1" indent="-342900" algn="r" rtl="1">
              <a:buFont typeface="Arial" pitchFamily="34" charset="0"/>
              <a:buChar char="•"/>
            </a:pPr>
            <a:endParaRPr lang="ar-LB" sz="2000" dirty="0" smtClean="0"/>
          </a:p>
          <a:p>
            <a:pPr lvl="3" algn="r" rtl="1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q"/>
            </a:pPr>
            <a:r>
              <a:rPr lang="ar-LB" sz="2000" dirty="0" smtClean="0">
                <a:solidFill>
                  <a:schemeClr val="tx2">
                    <a:lumMod val="50000"/>
                  </a:schemeClr>
                </a:solidFill>
                <a:cs typeface="+mj-cs"/>
              </a:rPr>
              <a:t>تسجيل الملكية بأسعار متدنية وغير صحيحة</a:t>
            </a:r>
          </a:p>
          <a:p>
            <a:pPr lvl="3" algn="r" rtl="1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q"/>
            </a:pPr>
            <a:r>
              <a:rPr lang="ar-LB" sz="2000" dirty="0" smtClean="0">
                <a:solidFill>
                  <a:schemeClr val="tx2">
                    <a:lumMod val="50000"/>
                  </a:schemeClr>
                </a:solidFill>
                <a:cs typeface="+mj-cs"/>
              </a:rPr>
              <a:t>تسجيل أي معاملة عقارية</a:t>
            </a:r>
          </a:p>
          <a:p>
            <a:pPr lvl="3" algn="r" rtl="1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q"/>
            </a:pPr>
            <a:r>
              <a:rPr lang="ar-LB" sz="2000" dirty="0" smtClean="0">
                <a:solidFill>
                  <a:schemeClr val="tx2">
                    <a:lumMod val="50000"/>
                  </a:schemeClr>
                </a:solidFill>
                <a:cs typeface="+mj-cs"/>
              </a:rPr>
              <a:t>الحصول على معلومات مجانية عن عقار</a:t>
            </a:r>
          </a:p>
          <a:p>
            <a:pPr lvl="3" algn="r" rtl="1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q"/>
            </a:pPr>
            <a:r>
              <a:rPr lang="ar-LB" sz="2000" dirty="0" smtClean="0">
                <a:solidFill>
                  <a:schemeClr val="tx2">
                    <a:lumMod val="50000"/>
                  </a:schemeClr>
                </a:solidFill>
                <a:cs typeface="+mj-cs"/>
              </a:rPr>
              <a:t>التلاعب بمساحة العقار وحدوده</a:t>
            </a:r>
          </a:p>
          <a:p>
            <a:pPr lvl="1" algn="r" rtl="1">
              <a:buNone/>
            </a:pPr>
            <a:endParaRPr lang="ar-LB" sz="2000" dirty="0" smtClean="0"/>
          </a:p>
          <a:p>
            <a:pPr marL="342900" lvl="1" indent="-342900" algn="r" rtl="1">
              <a:buNone/>
            </a:pPr>
            <a:r>
              <a:rPr lang="ar-LB" sz="24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نتج عن </a:t>
            </a:r>
            <a:r>
              <a:rPr lang="ar-LB" sz="2400" b="1" dirty="0">
                <a:solidFill>
                  <a:schemeClr val="tx2">
                    <a:lumMod val="75000"/>
                  </a:schemeClr>
                </a:solidFill>
                <a:cs typeface="+mj-cs"/>
              </a:rPr>
              <a:t>انتشار </a:t>
            </a:r>
            <a:r>
              <a:rPr lang="ar-LB" sz="2400" b="1" dirty="0" smtClean="0">
                <a:solidFill>
                  <a:schemeClr val="tx2">
                    <a:lumMod val="75000"/>
                  </a:schemeClr>
                </a:solidFill>
                <a:cs typeface="+mj-cs"/>
              </a:rPr>
              <a:t>الرشوة: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+mj-cs"/>
            </a:endParaRPr>
          </a:p>
          <a:p>
            <a:pPr lvl="3" algn="r" rtl="1">
              <a:buClr>
                <a:schemeClr val="bg2">
                  <a:lumMod val="25000"/>
                </a:schemeClr>
              </a:buClr>
            </a:pPr>
            <a:endParaRPr lang="ar-LB" sz="1800" dirty="0">
              <a:solidFill>
                <a:schemeClr val="tx2">
                  <a:lumMod val="50000"/>
                </a:schemeClr>
              </a:solidFill>
            </a:endParaRPr>
          </a:p>
          <a:p>
            <a:pPr lvl="3" algn="r" rtl="1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q"/>
            </a:pPr>
            <a:r>
              <a:rPr lang="ar-LB" sz="2000" dirty="0">
                <a:solidFill>
                  <a:schemeClr val="tx2">
                    <a:lumMod val="50000"/>
                  </a:schemeClr>
                </a:solidFill>
                <a:cs typeface="+mj-cs"/>
              </a:rPr>
              <a:t>كلفة غير رسمية عالية لتسجيل أو نقل ملكية العقارات</a:t>
            </a:r>
          </a:p>
          <a:p>
            <a:pPr lvl="3" algn="r" rtl="1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q"/>
            </a:pPr>
            <a:r>
              <a:rPr lang="ar-LB" sz="2000" dirty="0">
                <a:solidFill>
                  <a:schemeClr val="tx2">
                    <a:lumMod val="50000"/>
                  </a:schemeClr>
                </a:solidFill>
                <a:cs typeface="+mj-cs"/>
              </a:rPr>
              <a:t>حافزاً سلبياً لتسجيل المعاملات العقارية</a:t>
            </a:r>
          </a:p>
          <a:p>
            <a:pPr lvl="3" algn="r" rtl="1"/>
            <a:endParaRPr lang="ar-LB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ar-LB" dirty="0"/>
              <a:t>الفساد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2161720"/>
            <a:ext cx="3960440" cy="4373563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r" rtl="1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ar-LB" sz="2800" dirty="0" smtClean="0">
                <a:solidFill>
                  <a:schemeClr val="bg1"/>
                </a:solidFill>
                <a:cs typeface="+mj-cs"/>
              </a:rPr>
              <a:t>أصحاب العلاقة</a:t>
            </a:r>
          </a:p>
          <a:p>
            <a:pPr algn="r" rtl="1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ar-LB" sz="2800" dirty="0" smtClean="0">
                <a:solidFill>
                  <a:schemeClr val="bg1"/>
                </a:solidFill>
                <a:cs typeface="+mj-cs"/>
              </a:rPr>
              <a:t> معقبي المعاملات</a:t>
            </a:r>
            <a:endParaRPr lang="en-US" sz="2800" dirty="0" smtClean="0">
              <a:solidFill>
                <a:schemeClr val="bg1"/>
              </a:solidFill>
              <a:cs typeface="+mj-cs"/>
            </a:endParaRPr>
          </a:p>
          <a:p>
            <a:pPr algn="r" rtl="1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ar-LB" sz="2800" dirty="0" smtClean="0">
                <a:solidFill>
                  <a:schemeClr val="bg1"/>
                </a:solidFill>
                <a:cs typeface="+mj-cs"/>
              </a:rPr>
              <a:t> مسؤولين على المستوى المحلي</a:t>
            </a:r>
            <a:r>
              <a:rPr lang="en-US" sz="2800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LB" sz="2800" dirty="0" smtClean="0">
                <a:solidFill>
                  <a:schemeClr val="bg1"/>
                </a:solidFill>
                <a:cs typeface="+mj-cs"/>
              </a:rPr>
              <a:t>(البلديات)</a:t>
            </a:r>
            <a:endParaRPr lang="en-US" sz="2800" dirty="0" smtClean="0">
              <a:solidFill>
                <a:schemeClr val="bg1"/>
              </a:solidFill>
              <a:cs typeface="+mj-cs"/>
            </a:endParaRPr>
          </a:p>
          <a:p>
            <a:pPr algn="r" rtl="1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ar-LB" sz="2800" dirty="0" smtClean="0">
                <a:solidFill>
                  <a:schemeClr val="bg1"/>
                </a:solidFill>
                <a:cs typeface="+mj-cs"/>
              </a:rPr>
              <a:t>أفراد ذوي سلطة سياسية أو</a:t>
            </a:r>
            <a:r>
              <a:rPr lang="en-US" sz="2800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LB" sz="2800" dirty="0" smtClean="0">
                <a:solidFill>
                  <a:schemeClr val="bg1"/>
                </a:solidFill>
                <a:cs typeface="+mj-cs"/>
              </a:rPr>
              <a:t>إقتصادية</a:t>
            </a:r>
          </a:p>
          <a:p>
            <a:pPr algn="r" rtl="1"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ar-LB" sz="2800" dirty="0">
                <a:solidFill>
                  <a:schemeClr val="bg1"/>
                </a:solidFill>
                <a:cs typeface="+mj-cs"/>
              </a:rPr>
              <a:t>الموظفين</a:t>
            </a:r>
            <a:endParaRPr lang="en-US" sz="2800" dirty="0">
              <a:solidFill>
                <a:schemeClr val="bg1"/>
              </a:solidFill>
              <a:cs typeface="+mj-cs"/>
            </a:endParaRPr>
          </a:p>
          <a:p>
            <a:pPr algn="r" rtl="1">
              <a:buClr>
                <a:schemeClr val="bg1"/>
              </a:buClr>
              <a:buFont typeface="Wingdings" panose="05000000000000000000" pitchFamily="2" charset="2"/>
              <a:buChar char="ü"/>
            </a:pPr>
            <a:endParaRPr lang="ar-LB" sz="2800" dirty="0" smtClean="0">
              <a:solidFill>
                <a:schemeClr val="bg1"/>
              </a:solidFill>
              <a:cs typeface="+mj-cs"/>
            </a:endParaRPr>
          </a:p>
          <a:p>
            <a:pPr algn="r" rtl="1">
              <a:buClr>
                <a:schemeClr val="bg1"/>
              </a:buClr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2154479"/>
            <a:ext cx="3950906" cy="43708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ts val="1200"/>
              </a:spcAft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ü"/>
            </a:pPr>
            <a:r>
              <a:rPr lang="ar-LB" sz="2800" dirty="0" smtClean="0">
                <a:solidFill>
                  <a:schemeClr val="accent6">
                    <a:lumMod val="50000"/>
                  </a:schemeClr>
                </a:solidFill>
                <a:cs typeface="+mj-cs"/>
              </a:rPr>
              <a:t>الرواتب </a:t>
            </a:r>
            <a:r>
              <a:rPr lang="ar-LB" sz="2800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المتدنية</a:t>
            </a:r>
          </a:p>
          <a:p>
            <a:pPr algn="r" rtl="1">
              <a:spcAft>
                <a:spcPts val="1200"/>
              </a:spcAft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ü"/>
            </a:pPr>
            <a:r>
              <a:rPr lang="ar-LB" sz="2800" dirty="0">
                <a:solidFill>
                  <a:schemeClr val="accent6">
                    <a:lumMod val="50000"/>
                  </a:schemeClr>
                </a:solidFill>
                <a:cs typeface="+mj-cs"/>
              </a:rPr>
              <a:t>عدم تفعيل قانون </a:t>
            </a:r>
            <a:r>
              <a:rPr lang="ar-LB" sz="2800" dirty="0" smtClean="0">
                <a:solidFill>
                  <a:schemeClr val="accent6">
                    <a:lumMod val="50000"/>
                  </a:schemeClr>
                </a:solidFill>
                <a:cs typeface="+mj-cs"/>
              </a:rPr>
              <a:t>العقوبات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cs typeface="+mj-cs"/>
              </a:rPr>
              <a:t>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(</a:t>
            </a:r>
            <a:r>
              <a:rPr lang="ar-LB" sz="2000" dirty="0">
                <a:solidFill>
                  <a:schemeClr val="bg1">
                    <a:lumMod val="50000"/>
                  </a:schemeClr>
                </a:solidFill>
                <a:cs typeface="+mj-cs"/>
              </a:rPr>
              <a:t>خاصة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 </a:t>
            </a:r>
            <a:r>
              <a:rPr lang="ar-LB" sz="2000" dirty="0" smtClean="0">
                <a:solidFill>
                  <a:schemeClr val="bg1">
                    <a:lumMod val="50000"/>
                  </a:schemeClr>
                </a:solidFill>
                <a:cs typeface="+mj-cs"/>
              </a:rPr>
              <a:t>مع وجود مصلحة مشتركة لطرفي عقود البيع لتخفيض الاسعار الحقيقية)</a:t>
            </a:r>
            <a:endParaRPr lang="ar-LB" dirty="0">
              <a:solidFill>
                <a:schemeClr val="bg1">
                  <a:lumMod val="50000"/>
                </a:schemeClr>
              </a:solidFill>
              <a:cs typeface="+mj-cs"/>
            </a:endParaRPr>
          </a:p>
          <a:p>
            <a:pPr algn="r" rtl="1">
              <a:spcAft>
                <a:spcPts val="1200"/>
              </a:spcAft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ü"/>
            </a:pPr>
            <a:r>
              <a:rPr lang="ar-LB" sz="2800" dirty="0" smtClean="0">
                <a:solidFill>
                  <a:schemeClr val="accent6">
                    <a:lumMod val="50000"/>
                  </a:schemeClr>
                </a:solidFill>
                <a:cs typeface="+mj-cs"/>
              </a:rPr>
              <a:t>عدم محاسبة ومساءلة الموظفين</a:t>
            </a:r>
          </a:p>
          <a:p>
            <a:pPr algn="r" rtl="1">
              <a:spcAft>
                <a:spcPts val="1200"/>
              </a:spcAft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ü"/>
            </a:pPr>
            <a:r>
              <a:rPr lang="ar-LB" sz="2800" dirty="0" smtClean="0">
                <a:solidFill>
                  <a:schemeClr val="accent6">
                    <a:lumMod val="50000"/>
                  </a:schemeClr>
                </a:solidFill>
                <a:cs typeface="+mj-cs"/>
              </a:rPr>
              <a:t>المبادىء الأخلاقية</a:t>
            </a:r>
          </a:p>
          <a:p>
            <a:pPr algn="r" rtl="1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ü"/>
            </a:pPr>
            <a:endParaRPr lang="ar-LB" sz="3200" dirty="0" smtClean="0">
              <a:solidFill>
                <a:schemeClr val="accent6">
                  <a:lumMod val="50000"/>
                </a:schemeClr>
              </a:solidFill>
              <a:cs typeface="+mj-cs"/>
            </a:endParaRPr>
          </a:p>
          <a:p>
            <a:pPr algn="r" rtl="1">
              <a:buClr>
                <a:schemeClr val="bg1">
                  <a:lumMod val="95000"/>
                </a:schemeClr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chemeClr val="accent6">
                  <a:lumMod val="50000"/>
                </a:schemeClr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6136" y="1772816"/>
            <a:ext cx="2316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LB" sz="2400" b="1" cap="all" dirty="0" smtClean="0">
                <a:solidFill>
                  <a:schemeClr val="accent1">
                    <a:lumMod val="75000"/>
                  </a:schemeClr>
                </a:solidFill>
                <a:latin typeface="Book Antiqua"/>
                <a:cs typeface="Times New Roman"/>
              </a:rPr>
              <a:t>أدوات وأشكال الفساد </a:t>
            </a:r>
            <a:endParaRPr lang="en-US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43498" y="1775451"/>
            <a:ext cx="2392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LB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أسباب </a:t>
            </a:r>
            <a:r>
              <a:rPr lang="ar-LB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+mj-cs"/>
              </a:rPr>
              <a:t>الفساد الرئيسية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ar-LB" dirty="0"/>
              <a:t>أماكن الخلل والمعوقات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544616"/>
          </a:xfrm>
        </p:spPr>
        <p:txBody>
          <a:bodyPr>
            <a:noAutofit/>
          </a:bodyPr>
          <a:lstStyle/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endParaRPr lang="ar-LB" sz="1800" dirty="0" smtClean="0">
              <a:solidFill>
                <a:schemeClr val="tx1"/>
              </a:solidFill>
              <a:cs typeface="+mj-cs"/>
            </a:endParaRP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قوانين لا تتضمن آلية التنفيذ القسري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النقص في إصدار النصوص التطبيقية الموحدة 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عدم وجود آلية للتخمين العقاري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عدم مواكبة القانون لأهداف السياسة العامة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عدم وجود مراجعة منتظمة لتنفيذ القانون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>
                <a:solidFill>
                  <a:schemeClr val="tx1"/>
                </a:solidFill>
                <a:cs typeface="+mj-cs"/>
              </a:rPr>
              <a:t>عدم وجود آليات للرقابة الداخلية وجهاز رقابي تابع للمدير العام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عدم الإشراف المناسب لعمل موظفي القطاع العام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عدم وجود رقابة مفاجئة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انعدام المساءلة في معظم الأحيان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نقص فعالية الرقابة الخارجية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غياب المتابعة الإدارية لتلزيمات التحديد والتحرير</a:t>
            </a:r>
          </a:p>
          <a:p>
            <a:pPr marL="457200" indent="-457200" algn="r" rtl="1">
              <a:spcBef>
                <a:spcPts val="0"/>
              </a:spcBef>
              <a:spcAft>
                <a:spcPts val="1200"/>
              </a:spcAft>
            </a:pPr>
            <a:r>
              <a:rPr lang="ar-LB" sz="1800" dirty="0" smtClean="0">
                <a:solidFill>
                  <a:schemeClr val="tx1"/>
                </a:solidFill>
                <a:cs typeface="+mj-cs"/>
              </a:rPr>
              <a:t>عدم اعتماد الرقم الضريبي بشكل كامل لتسجيل الملكية العقارية</a:t>
            </a:r>
            <a:endParaRPr lang="en-US" sz="1800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LB" dirty="0" smtClean="0"/>
              <a:t>الإجراءات المطلوبة للإصلاح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sz="2000" dirty="0" smtClean="0">
                <a:cs typeface="+mj-cs"/>
              </a:rPr>
              <a:t> تحسين سلم الرواتب والأجور والتقديمات الاجتماعية</a:t>
            </a:r>
          </a:p>
          <a:p>
            <a:pPr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sz="2000" dirty="0" smtClean="0">
                <a:cs typeface="+mj-cs"/>
              </a:rPr>
              <a:t>زيادة الملاك الرسمي وملء الشواغر</a:t>
            </a:r>
          </a:p>
          <a:p>
            <a:pPr marL="342900" lvl="1"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dirty="0" smtClean="0">
                <a:cs typeface="+mj-cs"/>
              </a:rPr>
              <a:t> تفعيل </a:t>
            </a:r>
            <a:r>
              <a:rPr lang="ar-LB" dirty="0">
                <a:cs typeface="+mj-cs"/>
              </a:rPr>
              <a:t>بناء القدرات بالتعاون </a:t>
            </a:r>
            <a:r>
              <a:rPr lang="ar-LB" dirty="0" smtClean="0">
                <a:cs typeface="+mj-cs"/>
              </a:rPr>
              <a:t>مع المنظمات الدولية ومعهد </a:t>
            </a:r>
            <a:r>
              <a:rPr lang="ar-LB" dirty="0">
                <a:cs typeface="+mj-cs"/>
              </a:rPr>
              <a:t>باسل فليحان المالي</a:t>
            </a:r>
          </a:p>
          <a:p>
            <a:pPr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sz="2000" dirty="0" smtClean="0">
                <a:cs typeface="+mj-cs"/>
              </a:rPr>
              <a:t> إتخاذ خطوات لبناء أنظمة شفافة وفعالة وخاضعة للمساءلة</a:t>
            </a:r>
          </a:p>
          <a:p>
            <a:pPr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sz="2000" dirty="0" smtClean="0">
                <a:cs typeface="+mj-cs"/>
              </a:rPr>
              <a:t> تفعيل الرقابة الداخلية والخارجية</a:t>
            </a:r>
          </a:p>
          <a:p>
            <a:pPr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sz="2000" dirty="0" smtClean="0">
                <a:cs typeface="+mj-cs"/>
              </a:rPr>
              <a:t> وضع آلية دقيقة للتخمين العقاري بالتنسيق مع الجهات المختصة ومراقبة تنفيذها</a:t>
            </a:r>
          </a:p>
          <a:p>
            <a:pPr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sz="2000" dirty="0" smtClean="0">
                <a:cs typeface="+mj-cs"/>
              </a:rPr>
              <a:t>تطوير نظام ممكنن يسمح بالتحقق من صحة إفادات البلديات </a:t>
            </a:r>
            <a:r>
              <a:rPr lang="ar-LB" sz="1800" dirty="0" smtClean="0">
                <a:cs typeface="+mj-cs"/>
              </a:rPr>
              <a:t>(مسح جوي ومطابقة)</a:t>
            </a:r>
          </a:p>
          <a:p>
            <a:pPr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sz="1800" dirty="0" smtClean="0">
                <a:cs typeface="+mj-cs"/>
              </a:rPr>
              <a:t>إخضاع البلديات لرقابة صارمة على مستوى الأداء لا سيما إفادات المحتويات والأسعار</a:t>
            </a:r>
          </a:p>
          <a:p>
            <a:pPr marL="342900" lvl="1"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dirty="0" smtClean="0">
                <a:cs typeface="+mj-cs"/>
              </a:rPr>
              <a:t> إستحداث </a:t>
            </a:r>
            <a:r>
              <a:rPr lang="ar-LB" dirty="0">
                <a:cs typeface="+mj-cs"/>
              </a:rPr>
              <a:t>وحدة لمعالجة الشكاوى ومتابعة مراجعات </a:t>
            </a:r>
            <a:r>
              <a:rPr lang="ar-LB" dirty="0" smtClean="0">
                <a:cs typeface="+mj-cs"/>
              </a:rPr>
              <a:t>المواطنين</a:t>
            </a:r>
          </a:p>
          <a:p>
            <a:pPr marL="342900" lvl="1"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dirty="0" smtClean="0">
                <a:cs typeface="+mj-cs"/>
              </a:rPr>
              <a:t> إستحداث </a:t>
            </a:r>
            <a:r>
              <a:rPr lang="ar-LB" dirty="0">
                <a:cs typeface="+mj-cs"/>
              </a:rPr>
              <a:t>وحدة قانونية ووحدة فنية لشؤون </a:t>
            </a:r>
            <a:r>
              <a:rPr lang="ar-LB" dirty="0" smtClean="0">
                <a:cs typeface="+mj-cs"/>
              </a:rPr>
              <a:t>المساحة</a:t>
            </a:r>
          </a:p>
          <a:p>
            <a:pPr marL="342900" lvl="1" algn="r" rtl="1">
              <a:spcAft>
                <a:spcPts val="600"/>
              </a:spcAft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r>
              <a:rPr lang="ar-LB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noFill/>
                <a:cs typeface="+mj-cs"/>
                <a:hlinkClick r:id="rId2" action="ppaction://hlinksldjump"/>
              </a:rPr>
              <a:t>السير </a:t>
            </a:r>
            <a:r>
              <a:rPr lang="ar-LB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noFill/>
                <a:cs typeface="+mj-cs"/>
                <a:hlinkClick r:id="rId2" action="ppaction://hlinksldjump"/>
              </a:rPr>
              <a:t>في إتجاه مبادئ الحكم </a:t>
            </a:r>
            <a:r>
              <a:rPr lang="ar-LB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noFill/>
                <a:cs typeface="+mj-cs"/>
                <a:hlinkClick r:id="rId2" action="ppaction://hlinksldjump"/>
              </a:rPr>
              <a:t>الرشيد</a:t>
            </a:r>
            <a:endParaRPr lang="ar-LB" sz="2000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noFill/>
            </a:endParaRPr>
          </a:p>
          <a:p>
            <a:pPr algn="r" rtl="1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ar-LB" dirty="0"/>
              <a:t>الحكم الرشيد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84712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ar-LB" sz="2900" dirty="0" smtClean="0">
                <a:solidFill>
                  <a:schemeClr val="tx1"/>
                </a:solidFill>
                <a:cs typeface="+mj-cs"/>
              </a:rPr>
              <a:t>ضمان شفافية أنظمة التسجيل </a:t>
            </a:r>
          </a:p>
          <a:p>
            <a:pPr algn="r" rtl="1"/>
            <a:endParaRPr lang="ar-LB" dirty="0" smtClean="0">
              <a:solidFill>
                <a:schemeClr val="tx1"/>
              </a:solidFill>
              <a:cs typeface="+mj-cs"/>
            </a:endParaRPr>
          </a:p>
          <a:p>
            <a:pPr algn="r" rtl="1"/>
            <a:r>
              <a:rPr lang="ar-LB" sz="2900" dirty="0" smtClean="0">
                <a:solidFill>
                  <a:schemeClr val="tx1"/>
                </a:solidFill>
                <a:cs typeface="+mj-cs"/>
              </a:rPr>
              <a:t>رقابة فعالة من خلال:</a:t>
            </a:r>
          </a:p>
          <a:p>
            <a:pPr lvl="6" algn="r" rtl="1">
              <a:spcAft>
                <a:spcPts val="600"/>
              </a:spcAft>
            </a:pPr>
            <a:r>
              <a:rPr lang="ar-LB" sz="2300" dirty="0" smtClean="0">
                <a:solidFill>
                  <a:schemeClr val="tx1"/>
                </a:solidFill>
                <a:cs typeface="+mj-cs"/>
              </a:rPr>
              <a:t>الهرمية التسلسلية</a:t>
            </a:r>
          </a:p>
          <a:p>
            <a:pPr lvl="6" algn="r" rtl="1">
              <a:spcAft>
                <a:spcPts val="600"/>
              </a:spcAft>
            </a:pPr>
            <a:r>
              <a:rPr lang="ar-LB" sz="2300" dirty="0" smtClean="0">
                <a:solidFill>
                  <a:schemeClr val="tx1"/>
                </a:solidFill>
                <a:cs typeface="+mj-cs"/>
              </a:rPr>
              <a:t>الهيئات </a:t>
            </a:r>
            <a:r>
              <a:rPr lang="ar-LB" sz="2300" dirty="0">
                <a:solidFill>
                  <a:schemeClr val="tx1"/>
                </a:solidFill>
                <a:cs typeface="+mj-cs"/>
              </a:rPr>
              <a:t>الرقابية</a:t>
            </a:r>
          </a:p>
          <a:p>
            <a:pPr lvl="6" algn="r" rtl="1">
              <a:spcAft>
                <a:spcPts val="600"/>
              </a:spcAft>
            </a:pPr>
            <a:r>
              <a:rPr lang="ar-LB" sz="2300" dirty="0">
                <a:solidFill>
                  <a:schemeClr val="tx1"/>
                </a:solidFill>
                <a:cs typeface="+mj-cs"/>
              </a:rPr>
              <a:t>اللجان البرلمانية</a:t>
            </a:r>
          </a:p>
          <a:p>
            <a:pPr lvl="6" algn="r" rtl="1">
              <a:spcAft>
                <a:spcPts val="600"/>
              </a:spcAft>
            </a:pPr>
            <a:r>
              <a:rPr lang="ar-LB" sz="2300" dirty="0" smtClean="0">
                <a:solidFill>
                  <a:schemeClr val="tx1"/>
                </a:solidFill>
                <a:cs typeface="+mj-cs"/>
              </a:rPr>
              <a:t>هيئات </a:t>
            </a:r>
            <a:r>
              <a:rPr lang="ar-LB" sz="2300" dirty="0">
                <a:solidFill>
                  <a:schemeClr val="tx1"/>
                </a:solidFill>
                <a:cs typeface="+mj-cs"/>
              </a:rPr>
              <a:t>إنفاذ القانون</a:t>
            </a:r>
          </a:p>
          <a:p>
            <a:pPr lvl="1" algn="r" rtl="1">
              <a:buFont typeface="Arial" pitchFamily="34" charset="0"/>
              <a:buChar char="•"/>
            </a:pPr>
            <a:endParaRPr lang="ar-LB" dirty="0" smtClean="0">
              <a:solidFill>
                <a:schemeClr val="tx1"/>
              </a:solidFill>
              <a:cs typeface="+mj-cs"/>
            </a:endParaRPr>
          </a:p>
          <a:p>
            <a:pPr algn="r" rtl="1"/>
            <a:r>
              <a:rPr lang="ar-LB" sz="2900" dirty="0" smtClean="0">
                <a:solidFill>
                  <a:schemeClr val="tx1"/>
                </a:solidFill>
                <a:cs typeface="+mj-cs"/>
              </a:rPr>
              <a:t>إنشاء نظام رقابة داخلية منتظمة</a:t>
            </a:r>
          </a:p>
          <a:p>
            <a:pPr algn="r" rtl="1"/>
            <a:endParaRPr lang="ar-LB" dirty="0" smtClean="0">
              <a:solidFill>
                <a:schemeClr val="tx1"/>
              </a:solidFill>
              <a:cs typeface="+mj-cs"/>
            </a:endParaRPr>
          </a:p>
          <a:p>
            <a:pPr algn="r" rtl="1"/>
            <a:r>
              <a:rPr lang="ar-LB" sz="2900" dirty="0" smtClean="0">
                <a:solidFill>
                  <a:schemeClr val="tx1"/>
                </a:solidFill>
                <a:cs typeface="+mj-cs"/>
              </a:rPr>
              <a:t>صياغة قوانين حديثة متعلقة بالسلوك المهني</a:t>
            </a:r>
          </a:p>
          <a:p>
            <a:pPr algn="r" rtl="1"/>
            <a:endParaRPr lang="ar-LB" sz="2900" dirty="0" smtClean="0">
              <a:solidFill>
                <a:schemeClr val="tx1"/>
              </a:solidFill>
              <a:cs typeface="+mj-cs"/>
            </a:endParaRPr>
          </a:p>
          <a:p>
            <a:pPr algn="r" rtl="1"/>
            <a:r>
              <a:rPr lang="ar-LB" sz="2900" dirty="0" smtClean="0">
                <a:solidFill>
                  <a:schemeClr val="tx1"/>
                </a:solidFill>
                <a:cs typeface="+mj-cs"/>
              </a:rPr>
              <a:t> بناء قدرات الموظفين</a:t>
            </a:r>
          </a:p>
          <a:p>
            <a:pPr algn="r" rtl="1"/>
            <a:endParaRPr lang="ar-LB" dirty="0" smtClean="0">
              <a:solidFill>
                <a:schemeClr val="tx1"/>
              </a:solidFill>
              <a:cs typeface="+mj-cs"/>
            </a:endParaRPr>
          </a:p>
          <a:p>
            <a:pPr algn="r" rtl="1"/>
            <a:endParaRPr lang="en-US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pothecary">
    <a:dk1>
      <a:sysClr val="windowText" lastClr="000000"/>
    </a:dk1>
    <a:lt1>
      <a:sysClr val="window" lastClr="FFFFFF"/>
    </a:lt1>
    <a:dk2>
      <a:srgbClr val="564B3C"/>
    </a:dk2>
    <a:lt2>
      <a:srgbClr val="ECEDD1"/>
    </a:lt2>
    <a:accent1>
      <a:srgbClr val="93A299"/>
    </a:accent1>
    <a:accent2>
      <a:srgbClr val="CF543F"/>
    </a:accent2>
    <a:accent3>
      <a:srgbClr val="B5AE53"/>
    </a:accent3>
    <a:accent4>
      <a:srgbClr val="848058"/>
    </a:accent4>
    <a:accent5>
      <a:srgbClr val="E8B54D"/>
    </a:accent5>
    <a:accent6>
      <a:srgbClr val="786C71"/>
    </a:accent6>
    <a:hlink>
      <a:srgbClr val="CCCC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</TotalTime>
  <Words>790</Words>
  <Application>Microsoft Office PowerPoint</Application>
  <PresentationFormat>On-screen Show (4:3)</PresentationFormat>
  <Paragraphs>161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Apothecary</vt:lpstr>
      <vt:lpstr>المديرية العامة للشؤون العقارية</vt:lpstr>
      <vt:lpstr>العقارية قبل 1998</vt:lpstr>
      <vt:lpstr>العقارية ما بعد 1998</vt:lpstr>
      <vt:lpstr>الوقائع والمعطيات الحالية</vt:lpstr>
      <vt:lpstr>الفساد الإداري</vt:lpstr>
      <vt:lpstr>الفساد</vt:lpstr>
      <vt:lpstr>أماكن الخلل والمعوقات</vt:lpstr>
      <vt:lpstr>الإجراءات المطلوبة للإصلاح</vt:lpstr>
      <vt:lpstr>الحكم الرشيد</vt:lpstr>
      <vt:lpstr>الإجراءات المتخذة حالياً</vt:lpstr>
      <vt:lpstr>إجراءات في طور التنفيذ والتحضير</vt:lpstr>
      <vt:lpstr>إجراءات في طور التنفيذ والتحضير</vt:lpstr>
      <vt:lpstr>Slide 13</vt:lpstr>
    </vt:vector>
  </TitlesOfParts>
  <Company>Ministry of Finance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Cadastre &amp; Land Registry</dc:title>
  <dc:creator>khaledek</dc:creator>
  <cp:lastModifiedBy>georgesm</cp:lastModifiedBy>
  <cp:revision>106</cp:revision>
  <dcterms:created xsi:type="dcterms:W3CDTF">2013-11-25T14:02:04Z</dcterms:created>
  <dcterms:modified xsi:type="dcterms:W3CDTF">2013-12-04T15:33:15Z</dcterms:modified>
</cp:coreProperties>
</file>